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9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3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12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55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98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05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54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8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17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31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76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3075-173B-43E3-88CF-A4B8A8E002C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0BC9E-9661-4171-90D1-E8F32D418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20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11188" y="3309938"/>
            <a:ext cx="7921625" cy="122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628650" indent="-628650" algn="l"/>
            <a:r>
              <a:rPr lang="en-US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■</a:t>
            </a:r>
            <a:r>
              <a:rPr lang="en-US" sz="2000" b="1">
                <a:solidFill>
                  <a:srgbClr val="800000"/>
                </a:solidFill>
              </a:rPr>
              <a:t>J</a:t>
            </a:r>
            <a:r>
              <a:rPr lang="ru-RU" sz="2000" b="1">
                <a:solidFill>
                  <a:srgbClr val="800000"/>
                </a:solidFill>
              </a:rPr>
              <a:t>09 Грипп, вызванный идентифицированным вирусом        птичьего гриппа</a:t>
            </a:r>
          </a:p>
          <a:p>
            <a:pPr marL="628650" indent="-628650" algn="l"/>
            <a:r>
              <a:rPr lang="ru-RU"/>
              <a:t>	</a:t>
            </a:r>
            <a:r>
              <a:rPr lang="ru-RU" sz="1600"/>
              <a:t>Грипп, вызванный вирусами гриппа, которыми обычно инфицируются только птицы и, реже, другие животные.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433637"/>
          </a:xfrm>
        </p:spPr>
        <p:txBody>
          <a:bodyPr/>
          <a:lstStyle/>
          <a:p>
            <a:r>
              <a:rPr lang="ru-RU"/>
              <a:t> </a:t>
            </a:r>
            <a:r>
              <a:rPr lang="ru-RU" b="1">
                <a:solidFill>
                  <a:schemeClr val="accent2"/>
                </a:solidFill>
              </a:rPr>
              <a:t>НОВАЯ РУБРИКА В КЛАССЕ БОЛЕЗНЕЙ ОРГАНОВ ДЫХАНИЯ</a:t>
            </a:r>
          </a:p>
        </p:txBody>
      </p:sp>
    </p:spTree>
    <p:extLst>
      <p:ext uri="{BB962C8B-B14F-4D97-AF65-F5344CB8AC3E}">
        <p14:creationId xmlns:p14="http://schemas.microsoft.com/office/powerpoint/2010/main" val="357685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11188" y="1268413"/>
            <a:ext cx="7921625" cy="491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НОВАЯ КЛАССИФИКАЦИЯ</a:t>
            </a:r>
          </a:p>
          <a:p>
            <a:pPr algn="l"/>
            <a:endParaRPr lang="ru-RU" b="1">
              <a:solidFill>
                <a:schemeClr val="accent1"/>
              </a:solidFill>
            </a:endParaRPr>
          </a:p>
          <a:p>
            <a:pPr algn="l"/>
            <a:r>
              <a:rPr lang="ru-RU" sz="2000" b="1">
                <a:latin typeface="Times New Roman" pitchFamily="18" charset="0"/>
                <a:cs typeface="Times New Roman" pitchFamily="18" charset="0"/>
              </a:rPr>
              <a:t>■</a:t>
            </a:r>
            <a:r>
              <a:rPr lang="ru-RU" sz="2000" b="1"/>
              <a:t>K35   Острый аппендицит</a:t>
            </a:r>
            <a:endParaRPr lang="ru-RU" sz="2000"/>
          </a:p>
          <a:p>
            <a:pPr algn="l"/>
            <a:endParaRPr lang="ru-RU" sz="2000"/>
          </a:p>
          <a:p>
            <a:pPr algn="l"/>
            <a:r>
              <a:rPr lang="ru-RU" b="1">
                <a:solidFill>
                  <a:srgbClr val="FF0066"/>
                </a:solidFill>
              </a:rPr>
              <a:t>  K35.2</a:t>
            </a:r>
            <a:r>
              <a:rPr lang="ru-RU"/>
              <a:t> Острый аппендицит с генерализованным перитонитом</a:t>
            </a:r>
          </a:p>
          <a:p>
            <a:pPr algn="l"/>
            <a:r>
              <a:rPr lang="ru-RU"/>
              <a:t>	</a:t>
            </a:r>
            <a:r>
              <a:rPr lang="ru-RU" i="1"/>
              <a:t>Включено:</a:t>
            </a:r>
            <a:r>
              <a:rPr lang="ru-RU"/>
              <a:t> аппендицит (острый) с генерализованным 			(диффузным) перитонитом вследствие разрыва или 		прободения</a:t>
            </a:r>
          </a:p>
          <a:p>
            <a:pPr algn="l"/>
            <a:r>
              <a:rPr lang="ru-RU" b="1">
                <a:solidFill>
                  <a:srgbClr val="FF0066"/>
                </a:solidFill>
              </a:rPr>
              <a:t>  K35.3</a:t>
            </a:r>
            <a:r>
              <a:rPr lang="ru-RU"/>
              <a:t> Острый аппендицит с локализованным перитонитом </a:t>
            </a:r>
          </a:p>
          <a:p>
            <a:pPr algn="l"/>
            <a:r>
              <a:rPr lang="ru-RU"/>
              <a:t>	</a:t>
            </a:r>
            <a:r>
              <a:rPr lang="ru-RU" i="1"/>
              <a:t>Включено:</a:t>
            </a:r>
            <a:r>
              <a:rPr lang="ru-RU"/>
              <a:t> острый аппендицит (с или без прободения или 			    разрыва) с перитонитом: </a:t>
            </a:r>
          </a:p>
          <a:p>
            <a:pPr algn="l"/>
            <a:r>
              <a:rPr lang="ru-RU">
                <a:sym typeface="Symbol" pitchFamily="18" charset="2"/>
              </a:rPr>
              <a:t>		       </a:t>
            </a:r>
            <a:r>
              <a:rPr lang="ru-RU"/>
              <a:t>БДУ </a:t>
            </a:r>
          </a:p>
          <a:p>
            <a:pPr algn="l"/>
            <a:r>
              <a:rPr lang="ru-RU">
                <a:sym typeface="Symbol" pitchFamily="18" charset="2"/>
              </a:rPr>
              <a:t>		       </a:t>
            </a:r>
            <a:r>
              <a:rPr lang="ru-RU"/>
              <a:t>локализованный </a:t>
            </a:r>
          </a:p>
          <a:p>
            <a:pPr algn="l"/>
            <a:r>
              <a:rPr lang="ru-RU"/>
              <a:t> 		    острый аппендицит с перитонеальным абсцессом </a:t>
            </a:r>
          </a:p>
          <a:p>
            <a:pPr algn="l"/>
            <a:r>
              <a:rPr lang="ru-RU" b="1">
                <a:solidFill>
                  <a:srgbClr val="FF0066"/>
                </a:solidFill>
              </a:rPr>
              <a:t>  K35.8</a:t>
            </a:r>
            <a:r>
              <a:rPr lang="ru-RU"/>
              <a:t> Другие и неуточненные формы острого аппендицита </a:t>
            </a:r>
          </a:p>
          <a:p>
            <a:pPr algn="l"/>
            <a:r>
              <a:rPr lang="ru-RU"/>
              <a:t>	</a:t>
            </a:r>
            <a:r>
              <a:rPr lang="ru-RU" i="1"/>
              <a:t>Включено:</a:t>
            </a:r>
            <a:r>
              <a:rPr lang="ru-RU"/>
              <a:t> острый аппендицит без упоминания о 				локализованном или генерализованном перитоните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433388"/>
          </a:xfrm>
        </p:spPr>
        <p:txBody>
          <a:bodyPr>
            <a:normAutofit fontScale="90000"/>
          </a:bodyPr>
          <a:lstStyle/>
          <a:p>
            <a:r>
              <a:rPr lang="ru-RU" sz="4000" b="1"/>
              <a:t>ОСТРЫЙ АППЕНДИЦИТ</a:t>
            </a:r>
          </a:p>
        </p:txBody>
      </p:sp>
    </p:spTree>
    <p:extLst>
      <p:ext uri="{BB962C8B-B14F-4D97-AF65-F5344CB8AC3E}">
        <p14:creationId xmlns:p14="http://schemas.microsoft.com/office/powerpoint/2010/main" val="938913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250825" y="1290638"/>
            <a:ext cx="8642350" cy="505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49263">
              <a:tabLst>
                <a:tab pos="428625" algn="l"/>
              </a:tabLst>
            </a:pPr>
            <a:r>
              <a:rPr lang="ru-RU" sz="2400" b="1">
                <a:solidFill>
                  <a:schemeClr val="accent2"/>
                </a:solidFill>
              </a:rPr>
              <a:t>НОВАЯ КЛАССИФИКАЦИЯ</a:t>
            </a:r>
          </a:p>
          <a:p>
            <a:pPr indent="449263" algn="l">
              <a:tabLst>
                <a:tab pos="428625" algn="l"/>
              </a:tabLst>
            </a:pPr>
            <a:endParaRPr lang="ru-RU" sz="1400" b="1"/>
          </a:p>
          <a:p>
            <a:pPr indent="449263" algn="l">
              <a:tabLst>
                <a:tab pos="428625" algn="l"/>
              </a:tabLst>
            </a:pPr>
            <a:r>
              <a:rPr lang="ru-RU" sz="16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■</a:t>
            </a:r>
            <a:r>
              <a:rPr lang="ru-RU" sz="1600" b="1">
                <a:solidFill>
                  <a:srgbClr val="800000"/>
                </a:solidFill>
              </a:rPr>
              <a:t>К64  Геморрой и перианальный венозный тромбоз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Исключено: осложняющий: 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	 • деторождение и послеродовой период (O87.2) 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	 • беременность (O22.4)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К64.0 </a:t>
            </a:r>
            <a:r>
              <a:rPr lang="ru-RU" sz="1400"/>
              <a:t>Геморрой первой степени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 Геморрой ранг/стадия </a:t>
            </a:r>
            <a:r>
              <a:rPr lang="en-US" sz="1000"/>
              <a:t>I </a:t>
            </a:r>
            <a:endParaRPr lang="ru-RU" sz="1000"/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 Геморрой (кровоточащий) без выпадения за пределы анального канала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К64.1</a:t>
            </a:r>
            <a:r>
              <a:rPr lang="ru-RU" sz="1400"/>
              <a:t> Геморрой второй степени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ранг/стадия </a:t>
            </a:r>
            <a:r>
              <a:rPr lang="en-US" sz="1000"/>
              <a:t>II</a:t>
            </a:r>
            <a:endParaRPr lang="ru-RU" sz="1000"/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(кровоточащий) выпадающий при напряжении, но вправляющийся самостоятельно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К64.2</a:t>
            </a:r>
            <a:r>
              <a:rPr lang="ru-RU" sz="1400"/>
              <a:t> Геморрой третьей степени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ранг/стадия </a:t>
            </a:r>
            <a:r>
              <a:rPr lang="en-US" sz="1000"/>
              <a:t>III</a:t>
            </a:r>
            <a:endParaRPr lang="ru-RU" sz="1000"/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(кровоточащий) выпадающий при напряжении и требующий ручного вправления назад внутрь анального канала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К64.3</a:t>
            </a:r>
            <a:r>
              <a:rPr lang="ru-RU" sz="1400"/>
              <a:t> Геморрой четвертой степени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ранг/стадия </a:t>
            </a:r>
            <a:r>
              <a:rPr lang="en-US" sz="1000"/>
              <a:t>IV </a:t>
            </a:r>
            <a:endParaRPr lang="ru-RU" sz="1000"/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(кровоточащий) с выпавшей тканью, который не может быть вправлен вручную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К64.4</a:t>
            </a:r>
            <a:r>
              <a:rPr lang="ru-RU" sz="1400"/>
              <a:t> Остаточные геморроидальные кожные метки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Кожные метки анальные или прямой кишки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К64.5</a:t>
            </a:r>
            <a:r>
              <a:rPr lang="ru-RU" sz="1400"/>
              <a:t> Перианальный венозный тромбоз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Перианальная гематома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К64.8</a:t>
            </a:r>
            <a:r>
              <a:rPr lang="ru-RU" sz="1400"/>
              <a:t> Другой уточненный геморрой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400" b="1"/>
              <a:t>  К64.9</a:t>
            </a:r>
            <a:r>
              <a:rPr lang="ru-RU" sz="1400"/>
              <a:t> Геморрой неуточненный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                 Геморрой (кровоточащий): </a:t>
            </a:r>
          </a:p>
          <a:p>
            <a:pPr indent="449263" algn="l">
              <a:tabLst>
                <a:tab pos="428625" algn="l"/>
              </a:tabLst>
            </a:pPr>
            <a:r>
              <a:rPr lang="ru-RU" sz="1000"/>
              <a:t>	• БДУ </a:t>
            </a:r>
          </a:p>
          <a:p>
            <a:pPr indent="449263" algn="l">
              <a:tabLst>
                <a:tab pos="428625" algn="l"/>
              </a:tabLst>
            </a:pPr>
            <a:r>
              <a:rPr lang="en-US" sz="1000"/>
              <a:t>	</a:t>
            </a:r>
            <a:r>
              <a:rPr lang="ru-RU" sz="1000"/>
              <a:t>• без упоминания степени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ru-RU" b="1"/>
              <a:t>ГЕМОРРОЙ</a:t>
            </a:r>
          </a:p>
        </p:txBody>
      </p:sp>
    </p:spTree>
    <p:extLst>
      <p:ext uri="{BB962C8B-B14F-4D97-AF65-F5344CB8AC3E}">
        <p14:creationId xmlns:p14="http://schemas.microsoft.com/office/powerpoint/2010/main" val="271555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45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НОВАЯ РУБРИКА В КЛАССЕ БОЛЕЗНЕЙ ОРГАНОВ ДЫХАНИЯ</vt:lpstr>
      <vt:lpstr>ОСТРЫЙ АППЕНДИЦИТ</vt:lpstr>
      <vt:lpstr>ГЕМОРРОЙ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НОВАЯ РУБРИКА В КЛАССЕ БОЛЕЗНЕЙ ОРГАНОВ ДЫХАНИЯ</dc:title>
  <dc:creator>Admin</dc:creator>
  <cp:lastModifiedBy>Admin</cp:lastModifiedBy>
  <cp:revision>1</cp:revision>
  <dcterms:created xsi:type="dcterms:W3CDTF">2014-12-03T05:40:11Z</dcterms:created>
  <dcterms:modified xsi:type="dcterms:W3CDTF">2014-12-03T05:40:57Z</dcterms:modified>
</cp:coreProperties>
</file>